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ppt/theme/themeOverride14.xml" ContentType="application/vnd.openxmlformats-officedocument.themeOverride+xml"/>
  <Override PartName="/ppt/theme/themeOverride15.xml" ContentType="application/vnd.openxmlformats-officedocument.themeOverride+xml"/>
  <Override PartName="/ppt/theme/themeOverride16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319" r:id="rId5"/>
    <p:sldId id="320" r:id="rId6"/>
    <p:sldId id="306" r:id="rId7"/>
    <p:sldId id="314" r:id="rId8"/>
    <p:sldId id="315" r:id="rId9"/>
    <p:sldId id="313" r:id="rId10"/>
    <p:sldId id="305" r:id="rId11"/>
    <p:sldId id="310" r:id="rId12"/>
    <p:sldId id="309" r:id="rId13"/>
    <p:sldId id="308" r:id="rId14"/>
    <p:sldId id="311" r:id="rId15"/>
    <p:sldId id="304" r:id="rId16"/>
    <p:sldId id="317" r:id="rId17"/>
    <p:sldId id="316" r:id="rId18"/>
    <p:sldId id="318" r:id="rId19"/>
    <p:sldId id="307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19" autoAdjust="0"/>
  </p:normalViewPr>
  <p:slideViewPr>
    <p:cSldViewPr snapToGrid="0">
      <p:cViewPr varScale="1">
        <p:scale>
          <a:sx n="98" d="100"/>
          <a:sy n="98" d="100"/>
        </p:scale>
        <p:origin x="11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12/29/2023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437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12/29/2023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0465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12/29/2023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27835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12/29/2023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359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12/29/2023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9257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12/29/2023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85433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12/29/2023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3937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12/29/2023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11844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12/29/2023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6137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12/29/2023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603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0.xml"/><Relationship Id="rId6" Type="http://schemas.openxmlformats.org/officeDocument/2006/relationships/image" Target="../media/image30.png"/><Relationship Id="rId5" Type="http://schemas.openxmlformats.org/officeDocument/2006/relationships/image" Target="../media/image26.png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1.xml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2.xml"/><Relationship Id="rId6" Type="http://schemas.openxmlformats.org/officeDocument/2006/relationships/image" Target="../media/image26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3.xml"/><Relationship Id="rId6" Type="http://schemas.openxmlformats.org/officeDocument/2006/relationships/image" Target="../media/image35.png"/><Relationship Id="rId5" Type="http://schemas.openxmlformats.org/officeDocument/2006/relationships/image" Target="../media/image26.png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4.xml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5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6.xml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6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4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1.jpe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17" Type="http://schemas.openxmlformats.org/officeDocument/2006/relationships/image" Target="../media/image6.png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19.png"/><Relationship Id="rId1" Type="http://schemas.openxmlformats.org/officeDocument/2006/relationships/themeOverride" Target="../theme/themeOverride5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6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6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7.xml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8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9.xml"/><Relationship Id="rId6" Type="http://schemas.openxmlformats.org/officeDocument/2006/relationships/image" Target="../media/image26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pic>
        <p:nvPicPr>
          <p:cNvPr id="4" name="Picture 3" descr="A close up of a piece of paper with a pencil laying on top">
            <a:extLst>
              <a:ext uri="{FF2B5EF4-FFF2-40B4-BE49-F238E27FC236}">
                <a16:creationId xmlns:a16="http://schemas.microsoft.com/office/drawing/2014/main" id="{65810330-F0B5-43C9-BC34-094FFB5C052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3273" y="18577"/>
            <a:ext cx="12191980" cy="6858000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C5373426-E26E-431D-959C-5DB96C0B6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12607" y="1238442"/>
            <a:ext cx="3635926" cy="4355751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19083" y="1475238"/>
            <a:ext cx="3214307" cy="1619658"/>
          </a:xfrm>
        </p:spPr>
        <p:txBody>
          <a:bodyPr anchor="b">
            <a:noAutofit/>
          </a:bodyPr>
          <a:lstStyle/>
          <a:p>
            <a:r>
              <a:rPr lang="en-US" sz="4000" dirty="0">
                <a:solidFill>
                  <a:schemeClr val="tx1"/>
                </a:solidFill>
              </a:rPr>
              <a:t>CUSTOMER CHURN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27750" y="4608576"/>
            <a:ext cx="3205640" cy="774186"/>
          </a:xfrm>
        </p:spPr>
        <p:txBody>
          <a:bodyPr anchor="t">
            <a:normAutofit fontScale="85000" lnSpcReduction="10000"/>
          </a:bodyPr>
          <a:lstStyle/>
          <a:p>
            <a:pPr>
              <a:lnSpc>
                <a:spcPct val="100000"/>
              </a:lnSpc>
            </a:pPr>
            <a:r>
              <a:rPr lang="en-US" sz="1600" dirty="0"/>
              <a:t>PUCHE</a:t>
            </a:r>
          </a:p>
          <a:p>
            <a:pPr>
              <a:lnSpc>
                <a:spcPct val="100000"/>
              </a:lnSpc>
            </a:pPr>
            <a:r>
              <a:rPr lang="en-US" sz="1600" dirty="0"/>
              <a:t>MENTORED BY:ASHISH RAJPUT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6D07482-83A3-4451-943C-B46961082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76090" y="4508519"/>
            <a:ext cx="310896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EDC90921-9082-491B-940E-827D679F3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056698-95AB-83A5-EAE5-857FCA3C56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9083" y="3601857"/>
            <a:ext cx="929666" cy="80660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7918226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5373426-E26E-431D-959C-5DB96C0B6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12607" y="1238442"/>
            <a:ext cx="3635926" cy="4355751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23416" y="1475234"/>
            <a:ext cx="3214307" cy="2901694"/>
          </a:xfrm>
        </p:spPr>
        <p:txBody>
          <a:bodyPr anchor="b">
            <a:normAutofit/>
          </a:bodyPr>
          <a:lstStyle/>
          <a:p>
            <a:r>
              <a:rPr lang="en-US" sz="4400" dirty="0">
                <a:solidFill>
                  <a:schemeClr val="tx1"/>
                </a:solidFill>
              </a:rPr>
              <a:t>Title Lorem Ipsum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27750" y="4608576"/>
            <a:ext cx="3205640" cy="774186"/>
          </a:xfrm>
        </p:spPr>
        <p:txBody>
          <a:bodyPr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600" dirty="0"/>
              <a:t>Dolor Sit Amet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6D07482-83A3-4451-943C-B46961082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76090" y="4508519"/>
            <a:ext cx="310896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EDC90921-9082-491B-940E-827D679F3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Picture 3" descr="A close up of a piece of paper with a pencil laying on top">
            <a:extLst>
              <a:ext uri="{FF2B5EF4-FFF2-40B4-BE49-F238E27FC236}">
                <a16:creationId xmlns:a16="http://schemas.microsoft.com/office/drawing/2014/main" id="{65810330-F0B5-43C9-BC34-094FFB5C052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364219" y="14853"/>
            <a:ext cx="13673774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569606E-2777-168E-7720-200DD12C9109}"/>
              </a:ext>
            </a:extLst>
          </p:cNvPr>
          <p:cNvSpPr txBox="1"/>
          <p:nvPr/>
        </p:nvSpPr>
        <p:spPr>
          <a:xfrm>
            <a:off x="322269" y="367144"/>
            <a:ext cx="536876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Neue Haas Grotesk Text Pro"/>
                <a:ea typeface="+mn-ea"/>
                <a:cs typeface="+mn-cs"/>
              </a:rPr>
              <a:t>5. Display the percentage of the attrite and existing  and the existing customers for each income category.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138DDC-C027-0252-13BF-165A88044E98}"/>
              </a:ext>
            </a:extLst>
          </p:cNvPr>
          <p:cNvSpPr txBox="1"/>
          <p:nvPr/>
        </p:nvSpPr>
        <p:spPr>
          <a:xfrm>
            <a:off x="7143600" y="367144"/>
            <a:ext cx="515753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16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Neue Haas Grotesk Text Pro"/>
                <a:ea typeface="+mn-ea"/>
                <a:cs typeface="+mn-cs"/>
              </a:rPr>
              <a:t>6</a:t>
            </a:r>
            <a:r>
              <a:rPr lang="en-US" sz="1600" dirty="0">
                <a:solidFill>
                  <a:schemeClr val="bg1"/>
                </a:solidFill>
                <a:latin typeface="Neue Haas Grotesk Text Pro"/>
              </a:rPr>
              <a:t>.</a:t>
            </a:r>
            <a:r>
              <a:rPr kumimoji="0" lang="en-US" sz="16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Neue Haas Grotesk Text Pro"/>
                <a:ea typeface="+mn-ea"/>
                <a:cs typeface="+mn-cs"/>
              </a:rPr>
              <a:t> Display region-wise count of customers. Identify the region that has the maximum number of customers</a:t>
            </a:r>
            <a:r>
              <a:rPr lang="en-US" sz="1600" dirty="0">
                <a:solidFill>
                  <a:schemeClr val="bg1"/>
                </a:solidFill>
                <a:latin typeface="Neue Haas Grotesk Text Pro"/>
              </a:rPr>
              <a:t>.  </a:t>
            </a:r>
            <a:endParaRPr lang="en-IN" sz="16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C619B1F-FE42-EE66-91BE-79D1B5527FF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408" t="17112" r="24012" b="16754"/>
          <a:stretch/>
        </p:blipFill>
        <p:spPr>
          <a:xfrm>
            <a:off x="6896186" y="1382246"/>
            <a:ext cx="5517358" cy="3925177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E4829E5-D514-DD45-7C35-1F48FDF10A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22776" y="5546185"/>
            <a:ext cx="5815585" cy="128636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54AB68-836A-509D-6534-1A95D9BA55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0185" y="5526383"/>
            <a:ext cx="5517358" cy="128636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680D1C3-7F0A-B6E0-AA74-1B5A02125552}"/>
              </a:ext>
            </a:extLst>
          </p:cNvPr>
          <p:cNvSpPr txBox="1"/>
          <p:nvPr/>
        </p:nvSpPr>
        <p:spPr>
          <a:xfrm>
            <a:off x="7417031" y="5795645"/>
            <a:ext cx="399833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Neue Haas Grotesk Text Pro"/>
              </a:rPr>
              <a:t>England has the highest no. of customers(5,393)</a:t>
            </a:r>
            <a:endParaRPr lang="en-IN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5AF1A59-91BC-D683-B0B0-3CB30E68A311}"/>
              </a:ext>
            </a:extLst>
          </p:cNvPr>
          <p:cNvSpPr txBox="1"/>
          <p:nvPr/>
        </p:nvSpPr>
        <p:spPr>
          <a:xfrm>
            <a:off x="417027" y="5763392"/>
            <a:ext cx="5117499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bg1"/>
                </a:solidFill>
                <a:latin typeface="Century Gothic" panose="020B0502020202020204"/>
              </a:rPr>
              <a:t>Pie chart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of 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Attrited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and Existing Customer % for each income Category</a:t>
            </a:r>
            <a:r>
              <a:rPr lang="en-US" sz="1800" b="1" dirty="0">
                <a:solidFill>
                  <a:schemeClr val="bg1"/>
                </a:solidFill>
              </a:rPr>
              <a:t> , </a:t>
            </a:r>
            <a:r>
              <a:rPr lang="en-US" sz="1600" b="1" dirty="0">
                <a:solidFill>
                  <a:schemeClr val="bg1"/>
                </a:solidFill>
              </a:rPr>
              <a:t>with less income with more </a:t>
            </a:r>
            <a:r>
              <a:rPr lang="en-US" sz="1600" b="1" dirty="0" err="1">
                <a:solidFill>
                  <a:schemeClr val="bg1"/>
                </a:solidFill>
              </a:rPr>
              <a:t>attrited</a:t>
            </a:r>
            <a:r>
              <a:rPr lang="en-US" sz="1600" b="1" dirty="0">
                <a:solidFill>
                  <a:schemeClr val="bg1"/>
                </a:solidFill>
              </a:rPr>
              <a:t> and more income with less </a:t>
            </a:r>
            <a:r>
              <a:rPr lang="en-US" sz="1600" b="1" dirty="0" err="1">
                <a:solidFill>
                  <a:schemeClr val="bg1"/>
                </a:solidFill>
              </a:rPr>
              <a:t>attrited</a:t>
            </a:r>
            <a:r>
              <a:rPr lang="en-US" sz="1800" b="1" dirty="0">
                <a:solidFill>
                  <a:schemeClr val="bg1"/>
                </a:solidFill>
              </a:rPr>
              <a:t>.</a:t>
            </a:r>
            <a:endParaRPr lang="en-US" sz="1600" b="1" dirty="0">
              <a:solidFill>
                <a:schemeClr val="bg1"/>
              </a:solidFill>
            </a:endParaRPr>
          </a:p>
          <a:p>
            <a:r>
              <a:rPr lang="en-US" sz="1600" b="1" dirty="0">
                <a:solidFill>
                  <a:schemeClr val="bg1"/>
                </a:solidFill>
              </a:rPr>
              <a:t>    </a:t>
            </a:r>
            <a:endParaRPr lang="en-IN" sz="1600" b="1" dirty="0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67EFB2-4832-0EE7-B439-7B165E4E92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8267" y="1382247"/>
            <a:ext cx="5634385" cy="3977842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424386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5373426-E26E-431D-959C-5DB96C0B6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12607" y="1238442"/>
            <a:ext cx="3635926" cy="4355751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23416" y="1475234"/>
            <a:ext cx="3214307" cy="2901694"/>
          </a:xfrm>
        </p:spPr>
        <p:txBody>
          <a:bodyPr anchor="b">
            <a:normAutofit/>
          </a:bodyPr>
          <a:lstStyle/>
          <a:p>
            <a:r>
              <a:rPr lang="en-US" sz="4400" dirty="0">
                <a:solidFill>
                  <a:schemeClr val="tx1"/>
                </a:solidFill>
              </a:rPr>
              <a:t>Title Lorem Ipsum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27750" y="4608576"/>
            <a:ext cx="3205640" cy="774186"/>
          </a:xfrm>
        </p:spPr>
        <p:txBody>
          <a:bodyPr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600" dirty="0"/>
              <a:t>Dolor Sit Amet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6D07482-83A3-4451-943C-B46961082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76090" y="4508519"/>
            <a:ext cx="310896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EDC90921-9082-491B-940E-827D679F3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Picture 3" descr="A close up of a piece of paper with a pencil laying on top">
            <a:extLst>
              <a:ext uri="{FF2B5EF4-FFF2-40B4-BE49-F238E27FC236}">
                <a16:creationId xmlns:a16="http://schemas.microsoft.com/office/drawing/2014/main" id="{65810330-F0B5-43C9-BC34-094FFB5C052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481772" y="0"/>
            <a:ext cx="13673774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50393A5-C011-B168-6744-9EF1C29EAA5F}"/>
              </a:ext>
            </a:extLst>
          </p:cNvPr>
          <p:cNvSpPr txBox="1"/>
          <p:nvPr/>
        </p:nvSpPr>
        <p:spPr>
          <a:xfrm>
            <a:off x="138284" y="76962"/>
            <a:ext cx="689810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16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Neue Haas Grotesk Text Pro"/>
                <a:ea typeface="+mn-ea"/>
                <a:cs typeface="+mn-cs"/>
              </a:rPr>
              <a:t>7</a:t>
            </a:r>
            <a:r>
              <a:rPr lang="en-US" sz="1600" dirty="0">
                <a:solidFill>
                  <a:schemeClr val="bg1"/>
                </a:solidFill>
                <a:latin typeface="Neue Haas Grotesk Text Pro"/>
              </a:rPr>
              <a:t>.</a:t>
            </a:r>
            <a:r>
              <a:rPr kumimoji="0" lang="en-US" sz="16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Neue Haas Grotesk Text Pro"/>
                <a:ea typeface="+mn-ea"/>
                <a:cs typeface="+mn-cs"/>
              </a:rPr>
              <a:t>Design the dashboard with the charts created in tasks 1-6.Apply action filters on the charts created in tasks 1 and 6.</a:t>
            </a:r>
            <a:endParaRPr lang="en-IN" sz="16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29CAEDC-53A5-652E-9499-1C45B469E3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82084" y="762811"/>
            <a:ext cx="12470811" cy="6109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0621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5373426-E26E-431D-959C-5DB96C0B6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12607" y="1238442"/>
            <a:ext cx="3635926" cy="4355751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23416" y="1475234"/>
            <a:ext cx="3214307" cy="2901694"/>
          </a:xfrm>
        </p:spPr>
        <p:txBody>
          <a:bodyPr anchor="b">
            <a:normAutofit/>
          </a:bodyPr>
          <a:lstStyle/>
          <a:p>
            <a:r>
              <a:rPr lang="en-US" sz="4400" dirty="0">
                <a:solidFill>
                  <a:schemeClr val="tx1"/>
                </a:solidFill>
              </a:rPr>
              <a:t>Title Lorem Ipsum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27750" y="4608576"/>
            <a:ext cx="3205640" cy="774186"/>
          </a:xfrm>
        </p:spPr>
        <p:txBody>
          <a:bodyPr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600" dirty="0"/>
              <a:t>Dolor Sit Amet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6D07482-83A3-4451-943C-B46961082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76090" y="4508519"/>
            <a:ext cx="310896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EDC90921-9082-491B-940E-827D679F3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Picture 3" descr="A close up of a piece of paper with a pencil laying on top">
            <a:extLst>
              <a:ext uri="{FF2B5EF4-FFF2-40B4-BE49-F238E27FC236}">
                <a16:creationId xmlns:a16="http://schemas.microsoft.com/office/drawing/2014/main" id="{65810330-F0B5-43C9-BC34-094FFB5C052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3670501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640EEC2-0ECE-6BA9-06AB-45367B71046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540" t="17076" r="10855" b="12164"/>
          <a:stretch/>
        </p:blipFill>
        <p:spPr>
          <a:xfrm>
            <a:off x="643467" y="1144760"/>
            <a:ext cx="5712900" cy="43458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789094D-0062-DC05-BE76-B546DC857C8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4605" t="17427" r="10987" b="12280"/>
          <a:stretch/>
        </p:blipFill>
        <p:spPr>
          <a:xfrm>
            <a:off x="6733919" y="1144761"/>
            <a:ext cx="5712900" cy="434580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3A9C5C1-DB79-B01C-4967-F12756037A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35250" y="5574404"/>
            <a:ext cx="5517358" cy="11997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D186A92-D8CE-33D1-47D7-CA7B2030CC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3467" y="5594193"/>
            <a:ext cx="5517358" cy="112054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9DE774B-0E85-C80B-4F0C-3F63D939378A}"/>
              </a:ext>
            </a:extLst>
          </p:cNvPr>
          <p:cNvSpPr txBox="1"/>
          <p:nvPr/>
        </p:nvSpPr>
        <p:spPr>
          <a:xfrm>
            <a:off x="643467" y="391435"/>
            <a:ext cx="54525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Display then Marital status </a:t>
            </a:r>
            <a:r>
              <a:rPr lang="en-US" dirty="0">
                <a:solidFill>
                  <a:schemeClr val="bg1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with respect to </a:t>
            </a:r>
            <a:r>
              <a:rPr lang="en-US" sz="1800" dirty="0">
                <a:solidFill>
                  <a:schemeClr val="bg1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 number of customers </a:t>
            </a:r>
            <a:r>
              <a:rPr lang="en-US" dirty="0">
                <a:solidFill>
                  <a:schemeClr val="bg1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. </a:t>
            </a:r>
            <a:endParaRPr lang="en-US" sz="1800" dirty="0">
              <a:solidFill>
                <a:schemeClr val="bg1"/>
              </a:solidFill>
              <a:latin typeface="Aparajita" panose="02020603050405020304" pitchFamily="18" charset="0"/>
              <a:cs typeface="Aparajita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F40B802-4012-6B8F-CAE8-EDF83E9C308D}"/>
              </a:ext>
            </a:extLst>
          </p:cNvPr>
          <p:cNvSpPr txBox="1"/>
          <p:nvPr/>
        </p:nvSpPr>
        <p:spPr>
          <a:xfrm>
            <a:off x="938464" y="5901083"/>
            <a:ext cx="47965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Following graph shows most no. of customers are married .</a:t>
            </a:r>
            <a:endParaRPr lang="en-IN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DDE9FDC-EC2F-753D-BF02-0142ADD446D3}"/>
              </a:ext>
            </a:extLst>
          </p:cNvPr>
          <p:cNvSpPr txBox="1"/>
          <p:nvPr/>
        </p:nvSpPr>
        <p:spPr>
          <a:xfrm>
            <a:off x="7048723" y="338154"/>
            <a:ext cx="449981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Using the appropriate graph display</a:t>
            </a:r>
            <a:r>
              <a:rPr lang="en-US" sz="1800" dirty="0">
                <a:solidFill>
                  <a:schemeClr val="bg1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 the </a:t>
            </a:r>
            <a:r>
              <a:rPr lang="en-US" sz="1800" dirty="0" err="1">
                <a:solidFill>
                  <a:schemeClr val="bg1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attrited</a:t>
            </a:r>
            <a:r>
              <a:rPr lang="en-US" sz="1800" dirty="0">
                <a:solidFill>
                  <a:schemeClr val="bg1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 and existing customer in each income category. </a:t>
            </a:r>
            <a:r>
              <a:rPr lang="en-US" dirty="0">
                <a:solidFill>
                  <a:schemeClr val="bg1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The lesser the income there is more attrition</a:t>
            </a:r>
            <a:endParaRPr lang="en-US" sz="1800" dirty="0">
              <a:solidFill>
                <a:schemeClr val="bg1"/>
              </a:solidFill>
              <a:latin typeface="Aparajita" panose="02020603050405020304" pitchFamily="18" charset="0"/>
              <a:cs typeface="Aparajita" panose="020206030504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2DB9B63-4C50-4F07-222D-444B5E5131A3}"/>
              </a:ext>
            </a:extLst>
          </p:cNvPr>
          <p:cNvSpPr txBox="1"/>
          <p:nvPr/>
        </p:nvSpPr>
        <p:spPr>
          <a:xfrm>
            <a:off x="7207791" y="5848710"/>
            <a:ext cx="391612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From the given graph we find, the lesser the income there is more attrition.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09136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5373426-E26E-431D-959C-5DB96C0B6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12607" y="1238442"/>
            <a:ext cx="3635926" cy="4355751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23416" y="1475234"/>
            <a:ext cx="3214307" cy="2901694"/>
          </a:xfrm>
        </p:spPr>
        <p:txBody>
          <a:bodyPr anchor="b">
            <a:normAutofit/>
          </a:bodyPr>
          <a:lstStyle/>
          <a:p>
            <a:r>
              <a:rPr lang="en-US" sz="4400" dirty="0">
                <a:solidFill>
                  <a:schemeClr val="tx1"/>
                </a:solidFill>
              </a:rPr>
              <a:t>Title Lorem Ipsum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27750" y="4608576"/>
            <a:ext cx="3205640" cy="774186"/>
          </a:xfrm>
        </p:spPr>
        <p:txBody>
          <a:bodyPr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600" dirty="0"/>
              <a:t>Dolor Sit Amet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6D07482-83A3-4451-943C-B46961082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76090" y="4508519"/>
            <a:ext cx="310896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EDC90921-9082-491B-940E-827D679F3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Picture 3" descr="A close up of a piece of paper with a pencil laying on top">
            <a:extLst>
              <a:ext uri="{FF2B5EF4-FFF2-40B4-BE49-F238E27FC236}">
                <a16:creationId xmlns:a16="http://schemas.microsoft.com/office/drawing/2014/main" id="{65810330-F0B5-43C9-BC34-094FFB5C052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360948" y="-12683"/>
            <a:ext cx="13670501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B84EDD4-BF43-79F4-2702-63E185C2E2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082" y="1030325"/>
            <a:ext cx="5631508" cy="37544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08793A8-5660-21D2-6E39-2F7BF540EB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4157" y="5029295"/>
            <a:ext cx="5517358" cy="12863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14C010F-1EEB-D85D-0A08-AC2B42C245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71369" y="5010791"/>
            <a:ext cx="5681052" cy="128636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FD783CD-02E2-D2FA-B0A9-3BF6238640A6}"/>
              </a:ext>
            </a:extLst>
          </p:cNvPr>
          <p:cNvSpPr txBox="1"/>
          <p:nvPr/>
        </p:nvSpPr>
        <p:spPr>
          <a:xfrm>
            <a:off x="645988" y="280352"/>
            <a:ext cx="563150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Display the attrite and existing  gender count with e</a:t>
            </a:r>
            <a:r>
              <a:rPr lang="en-US" sz="1800" dirty="0">
                <a:solidFill>
                  <a:schemeClr val="bg1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ducation qualification</a:t>
            </a:r>
            <a:r>
              <a:rPr lang="en-US" dirty="0">
                <a:solidFill>
                  <a:schemeClr val="bg1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.</a:t>
            </a:r>
            <a:r>
              <a:rPr lang="en-US" sz="1800" dirty="0">
                <a:latin typeface="Aparajita" panose="02020603050405020304" pitchFamily="18" charset="0"/>
                <a:cs typeface="Aparajita" panose="02020603050405020304" pitchFamily="18" charset="0"/>
              </a:rPr>
              <a:t>.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7D74548-4615-92FC-7875-7952052B7A0E}"/>
              </a:ext>
            </a:extLst>
          </p:cNvPr>
          <p:cNvSpPr txBox="1"/>
          <p:nvPr/>
        </p:nvSpPr>
        <p:spPr>
          <a:xfrm>
            <a:off x="820751" y="5203387"/>
            <a:ext cx="536084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 </a:t>
            </a:r>
            <a:r>
              <a:rPr lang="en-US" dirty="0">
                <a:solidFill>
                  <a:schemeClr val="bg1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Females are more in number in both ,with graduate the highest compared to rest educational qualification</a:t>
            </a:r>
            <a:endParaRPr lang="en-IN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6D0824F-0FDE-3E80-575C-D61BE4B28E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81537" y="933101"/>
            <a:ext cx="5838268" cy="380423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2389CD7-181E-7B8D-FE5F-4770CAB786EE}"/>
              </a:ext>
            </a:extLst>
          </p:cNvPr>
          <p:cNvSpPr txBox="1"/>
          <p:nvPr/>
        </p:nvSpPr>
        <p:spPr>
          <a:xfrm>
            <a:off x="6923482" y="329075"/>
            <a:ext cx="48754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parajita" panose="02020603050405020304" pitchFamily="18" charset="0"/>
                <a:ea typeface="+mn-ea"/>
                <a:cs typeface="Aparajita" panose="02020603050405020304" pitchFamily="18" charset="0"/>
              </a:rPr>
              <a:t>Display the age of customers.</a:t>
            </a:r>
            <a:r>
              <a:rPr lang="en-US" dirty="0">
                <a:solidFill>
                  <a:schemeClr val="bg1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 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163766C-3844-6B78-BF1B-CE4B4D13E148}"/>
              </a:ext>
            </a:extLst>
          </p:cNvPr>
          <p:cNvSpPr txBox="1"/>
          <p:nvPr/>
        </p:nvSpPr>
        <p:spPr>
          <a:xfrm>
            <a:off x="7038615" y="5064888"/>
            <a:ext cx="365289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From the given graph we find there are more numbers of age distributed between 45-50 years.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246608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5373426-E26E-431D-959C-5DB96C0B6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12607" y="1238442"/>
            <a:ext cx="3635926" cy="4355751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23416" y="1475234"/>
            <a:ext cx="3214307" cy="2901694"/>
          </a:xfrm>
        </p:spPr>
        <p:txBody>
          <a:bodyPr anchor="b">
            <a:normAutofit/>
          </a:bodyPr>
          <a:lstStyle/>
          <a:p>
            <a:r>
              <a:rPr lang="en-US" sz="4400" dirty="0">
                <a:solidFill>
                  <a:schemeClr val="tx1"/>
                </a:solidFill>
              </a:rPr>
              <a:t>Title Lorem Ipsum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27750" y="4608576"/>
            <a:ext cx="3205640" cy="774186"/>
          </a:xfrm>
        </p:spPr>
        <p:txBody>
          <a:bodyPr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600" dirty="0"/>
              <a:t>Dolor Sit Amet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6D07482-83A3-4451-943C-B46961082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76090" y="4508519"/>
            <a:ext cx="310896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EDC90921-9082-491B-940E-827D679F3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Picture 3" descr="A close up of a piece of paper with a pencil laying on top">
            <a:extLst>
              <a:ext uri="{FF2B5EF4-FFF2-40B4-BE49-F238E27FC236}">
                <a16:creationId xmlns:a16="http://schemas.microsoft.com/office/drawing/2014/main" id="{65810330-F0B5-43C9-BC34-094FFB5C052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74" y="0"/>
            <a:ext cx="13667228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6D5321F-3473-9A0E-79FD-4086DBD7F7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3" y="0"/>
            <a:ext cx="13101007" cy="685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5625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5373426-E26E-431D-959C-5DB96C0B6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12607" y="1238442"/>
            <a:ext cx="3635926" cy="4355751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23416" y="1475234"/>
            <a:ext cx="3214307" cy="2901694"/>
          </a:xfrm>
        </p:spPr>
        <p:txBody>
          <a:bodyPr anchor="b">
            <a:normAutofit/>
          </a:bodyPr>
          <a:lstStyle/>
          <a:p>
            <a:r>
              <a:rPr lang="en-US" sz="4400" dirty="0">
                <a:solidFill>
                  <a:schemeClr val="tx1"/>
                </a:solidFill>
              </a:rPr>
              <a:t>Title Lorem Ipsum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27750" y="4608576"/>
            <a:ext cx="3205640" cy="774186"/>
          </a:xfrm>
        </p:spPr>
        <p:txBody>
          <a:bodyPr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600" dirty="0"/>
              <a:t>Dolor Sit Amet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6D07482-83A3-4451-943C-B46961082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76090" y="4508519"/>
            <a:ext cx="310896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EDC90921-9082-491B-940E-827D679F3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Picture 3" descr="A close up of a piece of paper with a pencil laying on top">
            <a:extLst>
              <a:ext uri="{FF2B5EF4-FFF2-40B4-BE49-F238E27FC236}">
                <a16:creationId xmlns:a16="http://schemas.microsoft.com/office/drawing/2014/main" id="{65810330-F0B5-43C9-BC34-094FFB5C052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73" y="-12683"/>
            <a:ext cx="13670501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F450063-8FF9-ED2E-4571-647699E7EA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0286" y="1027138"/>
            <a:ext cx="10114547" cy="506467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63D1C86-8BFB-260C-8136-56C061C0960E}"/>
              </a:ext>
            </a:extLst>
          </p:cNvPr>
          <p:cNvSpPr txBox="1"/>
          <p:nvPr/>
        </p:nvSpPr>
        <p:spPr>
          <a:xfrm>
            <a:off x="2552700" y="2226858"/>
            <a:ext cx="6837946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  <a:latin typeface="Century Gothic" panose="020B0502020202020204"/>
              </a:rPr>
              <a:t>F</a:t>
            </a:r>
            <a:r>
              <a:rPr lang="en-US" sz="1800" dirty="0">
                <a:solidFill>
                  <a:schemeClr val="bg1"/>
                </a:solidFill>
                <a:latin typeface="Century Gothic" panose="020B0502020202020204"/>
              </a:rPr>
              <a:t>emales are more in number than males with respect to gender.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Neue Haas Grotesk Text Pro"/>
                <a:ea typeface="+mn-ea"/>
                <a:cs typeface="+mn-cs"/>
              </a:rPr>
              <a:t>England has the highest no. of attrition followed by Scotland, </a:t>
            </a:r>
            <a:r>
              <a:rPr lang="en-US" dirty="0">
                <a:solidFill>
                  <a:schemeClr val="bg1"/>
                </a:solidFill>
                <a:latin typeface="Neue Haas Grotesk Text Pro"/>
              </a:rPr>
              <a:t>W</a:t>
            </a: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Neue Haas Grotesk Text Pro"/>
                <a:ea typeface="+mn-ea"/>
                <a:cs typeface="+mn-cs"/>
              </a:rPr>
              <a:t>ales and Northern .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Neue Haas Grotesk Text Pro"/>
                <a:ea typeface="+mn-ea"/>
                <a:cs typeface="+mn-cs"/>
              </a:rPr>
              <a:t>Existing customers has more percentage </a:t>
            </a:r>
            <a:r>
              <a:rPr lang="en-US" dirty="0">
                <a:solidFill>
                  <a:schemeClr val="bg1"/>
                </a:solidFill>
                <a:latin typeface="Neue Haas Grotesk Text Pro"/>
              </a:rPr>
              <a:t>with respect to</a:t>
            </a: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Neue Haas Grotesk Text Pro"/>
                <a:ea typeface="+mn-ea"/>
                <a:cs typeface="+mn-cs"/>
              </a:rPr>
              <a:t> card category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bg1"/>
                </a:solidFill>
                <a:latin typeface="Neue Haas Grotesk Text Pro"/>
              </a:rPr>
              <a:t>England has the highest no. of customers(5,393)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  <a:latin typeface="Neue Haas Grotesk Text Pro"/>
              </a:rPr>
              <a:t>Most number of customers are married.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  <a:latin typeface="Neue Haas Grotesk Text Pro"/>
              </a:rPr>
              <a:t>There are more number of females in terms of education qualification. </a:t>
            </a:r>
            <a:endParaRPr lang="en-IN" sz="1800" dirty="0"/>
          </a:p>
          <a:p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5D277B-F1A6-1B13-8FFF-2821385EB248}"/>
              </a:ext>
            </a:extLst>
          </p:cNvPr>
          <p:cNvSpPr txBox="1"/>
          <p:nvPr/>
        </p:nvSpPr>
        <p:spPr>
          <a:xfrm>
            <a:off x="4998834" y="1343643"/>
            <a:ext cx="189927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bg1"/>
                </a:solidFill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6889563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5373426-E26E-431D-959C-5DB96C0B6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12607" y="1238442"/>
            <a:ext cx="3635926" cy="4355751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23416" y="1475234"/>
            <a:ext cx="3214307" cy="2901694"/>
          </a:xfrm>
        </p:spPr>
        <p:txBody>
          <a:bodyPr anchor="b">
            <a:normAutofit/>
          </a:bodyPr>
          <a:lstStyle/>
          <a:p>
            <a:r>
              <a:rPr lang="en-US" sz="4400" dirty="0">
                <a:solidFill>
                  <a:schemeClr val="tx1"/>
                </a:solidFill>
              </a:rPr>
              <a:t>Title Lorem Ipsum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27750" y="4608576"/>
            <a:ext cx="3205640" cy="774186"/>
          </a:xfrm>
        </p:spPr>
        <p:txBody>
          <a:bodyPr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600" dirty="0"/>
              <a:t>Dolor Sit Amet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6D07482-83A3-4451-943C-B46961082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76090" y="4508519"/>
            <a:ext cx="310896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EDC90921-9082-491B-940E-827D679F3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Picture 3" descr="A close up of a piece of paper with a pencil laying on top">
            <a:extLst>
              <a:ext uri="{FF2B5EF4-FFF2-40B4-BE49-F238E27FC236}">
                <a16:creationId xmlns:a16="http://schemas.microsoft.com/office/drawing/2014/main" id="{65810330-F0B5-43C9-BC34-094FFB5C052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3272" y="0"/>
            <a:ext cx="13673774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7040C20-F3BF-1319-7F21-0AE506C548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4636" y="1279973"/>
            <a:ext cx="8382727" cy="429805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7094F7F-4E39-DBBE-9CD8-E5CA0076A00E}"/>
              </a:ext>
            </a:extLst>
          </p:cNvPr>
          <p:cNvSpPr txBox="1"/>
          <p:nvPr/>
        </p:nvSpPr>
        <p:spPr>
          <a:xfrm>
            <a:off x="4703693" y="3105833"/>
            <a:ext cx="32056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Neue Haas Grotesk Text Pro"/>
              </a:rPr>
              <a:t>THANKYOU</a:t>
            </a:r>
            <a:endParaRPr lang="en-IN" sz="3600" dirty="0"/>
          </a:p>
        </p:txBody>
      </p:sp>
    </p:spTree>
    <p:extLst>
      <p:ext uri="{BB962C8B-B14F-4D97-AF65-F5344CB8AC3E}">
        <p14:creationId xmlns:p14="http://schemas.microsoft.com/office/powerpoint/2010/main" val="8135993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5373426-E26E-431D-959C-5DB96C0B6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12607" y="1238442"/>
            <a:ext cx="3635926" cy="4355751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23416" y="1475234"/>
            <a:ext cx="3214307" cy="2901694"/>
          </a:xfrm>
        </p:spPr>
        <p:txBody>
          <a:bodyPr anchor="b">
            <a:normAutofit/>
          </a:bodyPr>
          <a:lstStyle/>
          <a:p>
            <a:r>
              <a:rPr lang="en-US" sz="4400" dirty="0">
                <a:solidFill>
                  <a:schemeClr val="tx1"/>
                </a:solidFill>
              </a:rPr>
              <a:t>Title Lorem Ipsum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27750" y="4608576"/>
            <a:ext cx="3205640" cy="774186"/>
          </a:xfrm>
        </p:spPr>
        <p:txBody>
          <a:bodyPr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600" dirty="0"/>
              <a:t>Dolor Sit Amet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6D07482-83A3-4451-943C-B46961082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76090" y="4508519"/>
            <a:ext cx="310896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EDC90921-9082-491B-940E-827D679F3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Picture 3" descr="A close up of a piece of paper with a pencil laying on top">
            <a:extLst>
              <a:ext uri="{FF2B5EF4-FFF2-40B4-BE49-F238E27FC236}">
                <a16:creationId xmlns:a16="http://schemas.microsoft.com/office/drawing/2014/main" id="{65810330-F0B5-43C9-BC34-094FFB5C052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3272" y="0"/>
            <a:ext cx="13673774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6162EE7-7893-1412-5C96-B3D13C5FD24D}"/>
              </a:ext>
            </a:extLst>
          </p:cNvPr>
          <p:cNvSpPr txBox="1"/>
          <p:nvPr/>
        </p:nvSpPr>
        <p:spPr>
          <a:xfrm>
            <a:off x="7219501" y="3377599"/>
            <a:ext cx="68981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buFont typeface="Wingdings" panose="05000000000000000000" pitchFamily="2" charset="2"/>
              <a:buChar char="Ø"/>
            </a:pPr>
            <a:r>
              <a:rPr lang="en-US" sz="2400" b="1" dirty="0">
                <a:solidFill>
                  <a:srgbClr val="000000"/>
                </a:solidFill>
                <a:latin typeface="Neue Haas Grotesk Text Pro"/>
                <a:ea typeface="+mn-ea"/>
                <a:cs typeface="+mn-cs"/>
              </a:rPr>
              <a:t>Business Problems</a:t>
            </a:r>
            <a:endParaRPr lang="en-IN" sz="2400" b="1" dirty="0">
              <a:solidFill>
                <a:srgbClr val="000000"/>
              </a:solidFill>
              <a:latin typeface="Neue Haas Grotesk Text Pro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FFC3FD-3AAC-7047-D34C-938CA7CBF026}"/>
              </a:ext>
            </a:extLst>
          </p:cNvPr>
          <p:cNvSpPr txBox="1"/>
          <p:nvPr/>
        </p:nvSpPr>
        <p:spPr>
          <a:xfrm>
            <a:off x="7219501" y="2845810"/>
            <a:ext cx="68981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buFont typeface="Wingdings" panose="05000000000000000000" pitchFamily="2" charset="2"/>
              <a:buChar char="Ø"/>
            </a:pPr>
            <a:r>
              <a:rPr lang="en-US" sz="2400" b="1" dirty="0">
                <a:solidFill>
                  <a:srgbClr val="000000"/>
                </a:solidFill>
                <a:latin typeface="Neue Haas Grotesk Text Pro"/>
              </a:rPr>
              <a:t>Python Data </a:t>
            </a:r>
            <a:r>
              <a:rPr lang="en-US" sz="2400" b="1" dirty="0">
                <a:solidFill>
                  <a:srgbClr val="000000"/>
                </a:solidFill>
                <a:latin typeface="Neue Haas Grotesk Text Pro"/>
                <a:ea typeface="+mn-ea"/>
                <a:cs typeface="+mn-cs"/>
              </a:rPr>
              <a:t>Preprocessing</a:t>
            </a:r>
            <a:endParaRPr lang="en-IN" sz="2400" b="1" dirty="0">
              <a:solidFill>
                <a:srgbClr val="000000"/>
              </a:solidFill>
              <a:latin typeface="Neue Haas Grotesk Text Pro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5044CD-8061-AA49-A732-CC32A88459AB}"/>
              </a:ext>
            </a:extLst>
          </p:cNvPr>
          <p:cNvSpPr txBox="1"/>
          <p:nvPr/>
        </p:nvSpPr>
        <p:spPr>
          <a:xfrm>
            <a:off x="7219501" y="3769300"/>
            <a:ext cx="68981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buFont typeface="Wingdings" panose="05000000000000000000" pitchFamily="2" charset="2"/>
              <a:buChar char="Ø"/>
            </a:pPr>
            <a:r>
              <a:rPr lang="en-US" sz="2400" b="1" dirty="0">
                <a:solidFill>
                  <a:srgbClr val="000000"/>
                </a:solidFill>
                <a:latin typeface="Neue Haas Grotesk Text Pro"/>
                <a:ea typeface="+mn-ea"/>
                <a:cs typeface="+mn-cs"/>
              </a:rPr>
              <a:t>Tableau analysis</a:t>
            </a:r>
            <a:endParaRPr lang="en-IN" sz="2400" b="1" dirty="0">
              <a:solidFill>
                <a:srgbClr val="000000"/>
              </a:solidFill>
              <a:latin typeface="Neue Haas Grotesk Text Pro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53F53D0-5E74-C018-C69F-35E7ED294E3E}"/>
              </a:ext>
            </a:extLst>
          </p:cNvPr>
          <p:cNvSpPr txBox="1"/>
          <p:nvPr/>
        </p:nvSpPr>
        <p:spPr>
          <a:xfrm>
            <a:off x="7219501" y="4242568"/>
            <a:ext cx="68981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buFont typeface="Wingdings" panose="05000000000000000000" pitchFamily="2" charset="2"/>
              <a:buChar char="Ø"/>
            </a:pPr>
            <a:r>
              <a:rPr lang="en-IN" sz="2400" b="1" dirty="0">
                <a:solidFill>
                  <a:srgbClr val="000000"/>
                </a:solidFill>
                <a:latin typeface="Neue Haas Grotesk Text Pro"/>
                <a:ea typeface="+mn-ea"/>
                <a:cs typeface="+mn-cs"/>
              </a:rPr>
              <a:t>Conclusion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EDFFE6D-076B-8C28-6C71-81A600988EF8}"/>
              </a:ext>
            </a:extLst>
          </p:cNvPr>
          <p:cNvSpPr txBox="1"/>
          <p:nvPr/>
        </p:nvSpPr>
        <p:spPr>
          <a:xfrm>
            <a:off x="7219501" y="2357800"/>
            <a:ext cx="712269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b="1" dirty="0">
                <a:solidFill>
                  <a:srgbClr val="000000"/>
                </a:solidFill>
                <a:latin typeface="Neue Haas Grotesk Text Pro"/>
              </a:rPr>
              <a:t>Introduction</a:t>
            </a:r>
            <a:endParaRPr lang="en-IN" sz="2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92B1100-D942-2C84-CFE5-FF2A67AA4270}"/>
              </a:ext>
            </a:extLst>
          </p:cNvPr>
          <p:cNvSpPr txBox="1"/>
          <p:nvPr/>
        </p:nvSpPr>
        <p:spPr>
          <a:xfrm>
            <a:off x="3072020" y="704372"/>
            <a:ext cx="723498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000000"/>
                </a:solidFill>
                <a:latin typeface="Neue Haas Grotesk Text Pro"/>
              </a:rPr>
              <a:t>CONTENTS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412599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5373426-E26E-431D-959C-5DB96C0B6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12607" y="1238442"/>
            <a:ext cx="3635926" cy="4355751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23416" y="1475234"/>
            <a:ext cx="3214307" cy="2901694"/>
          </a:xfrm>
        </p:spPr>
        <p:txBody>
          <a:bodyPr anchor="b">
            <a:normAutofit/>
          </a:bodyPr>
          <a:lstStyle/>
          <a:p>
            <a:r>
              <a:rPr lang="en-US" sz="4400" dirty="0">
                <a:solidFill>
                  <a:schemeClr val="tx1"/>
                </a:solidFill>
              </a:rPr>
              <a:t>Title Lorem Ipsum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27750" y="4608576"/>
            <a:ext cx="3205640" cy="774186"/>
          </a:xfrm>
        </p:spPr>
        <p:txBody>
          <a:bodyPr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600" dirty="0"/>
              <a:t>Dolor Sit Amet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6D07482-83A3-4451-943C-B46961082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76090" y="4508519"/>
            <a:ext cx="310896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EDC90921-9082-491B-940E-827D679F3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Picture 3" descr="A close up of a piece of paper with a pencil laying on top">
            <a:extLst>
              <a:ext uri="{FF2B5EF4-FFF2-40B4-BE49-F238E27FC236}">
                <a16:creationId xmlns:a16="http://schemas.microsoft.com/office/drawing/2014/main" id="{65810330-F0B5-43C9-BC34-094FFB5C052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3272" y="0"/>
            <a:ext cx="13673774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01F0A41-35D9-E3CA-A175-96F2BBD74558}"/>
              </a:ext>
            </a:extLst>
          </p:cNvPr>
          <p:cNvSpPr txBox="1"/>
          <p:nvPr/>
        </p:nvSpPr>
        <p:spPr>
          <a:xfrm>
            <a:off x="6734599" y="2249424"/>
            <a:ext cx="58289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Analyze the customer data of a North American bank and build an interactive dashboard using Tableau. 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596E4E-6DC7-AAA3-D086-1DB6DA2A1CFB}"/>
              </a:ext>
            </a:extLst>
          </p:cNvPr>
          <p:cNvSpPr txBox="1"/>
          <p:nvPr/>
        </p:nvSpPr>
        <p:spPr>
          <a:xfrm>
            <a:off x="6734599" y="1534590"/>
            <a:ext cx="689810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OBJECTIVES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14594360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5373426-E26E-431D-959C-5DB96C0B6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12607" y="1238442"/>
            <a:ext cx="3635926" cy="4355751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23416" y="1475234"/>
            <a:ext cx="3214307" cy="2901694"/>
          </a:xfrm>
        </p:spPr>
        <p:txBody>
          <a:bodyPr anchor="b">
            <a:normAutofit/>
          </a:bodyPr>
          <a:lstStyle/>
          <a:p>
            <a:r>
              <a:rPr lang="en-US" sz="4400" dirty="0">
                <a:solidFill>
                  <a:schemeClr val="tx1"/>
                </a:solidFill>
              </a:rPr>
              <a:t>Title Lorem Ipsum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27750" y="4608576"/>
            <a:ext cx="3205640" cy="774186"/>
          </a:xfrm>
        </p:spPr>
        <p:txBody>
          <a:bodyPr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600" dirty="0"/>
              <a:t>Dolor Sit Amet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6D07482-83A3-4451-943C-B46961082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76090" y="4508519"/>
            <a:ext cx="310896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EDC90921-9082-491B-940E-827D679F3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Picture 3" descr="A close up of a piece of paper with a pencil laying on top">
            <a:extLst>
              <a:ext uri="{FF2B5EF4-FFF2-40B4-BE49-F238E27FC236}">
                <a16:creationId xmlns:a16="http://schemas.microsoft.com/office/drawing/2014/main" id="{65810330-F0B5-43C9-BC34-094FFB5C052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13658"/>
            <a:ext cx="13673774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F594AF7-A990-1A47-91BF-A95C313D127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28" t="18724" r="2964" b="14940"/>
          <a:stretch/>
        </p:blipFill>
        <p:spPr>
          <a:xfrm>
            <a:off x="121140" y="715758"/>
            <a:ext cx="7556465" cy="3122386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2F64DA8-F976-07EE-A508-12D556DEA5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377" y="3926208"/>
            <a:ext cx="8455424" cy="2830070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C063ECC-7D60-E4CE-31E1-43D3E3217C28}"/>
              </a:ext>
            </a:extLst>
          </p:cNvPr>
          <p:cNvSpPr txBox="1"/>
          <p:nvPr/>
        </p:nvSpPr>
        <p:spPr>
          <a:xfrm>
            <a:off x="437607" y="1127811"/>
            <a:ext cx="713477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Perform the below steps on the data before loading the dataset into Tableau Public</a:t>
            </a:r>
          </a:p>
          <a:p>
            <a:r>
              <a:rPr lang="en-US" sz="1600" dirty="0">
                <a:solidFill>
                  <a:schemeClr val="bg1"/>
                </a:solidFill>
              </a:rPr>
              <a:t>• Display the summary statistics of the dataset</a:t>
            </a:r>
          </a:p>
          <a:p>
            <a:r>
              <a:rPr lang="en-US" sz="1600" dirty="0">
                <a:solidFill>
                  <a:schemeClr val="bg1"/>
                </a:solidFill>
              </a:rPr>
              <a:t>• Identify the outliers in the dataset (if there any)</a:t>
            </a:r>
          </a:p>
          <a:p>
            <a:r>
              <a:rPr lang="en-US" sz="1600" dirty="0">
                <a:solidFill>
                  <a:schemeClr val="bg1"/>
                </a:solidFill>
              </a:rPr>
              <a:t>• Identify the missing values in the dataset and display the count of missing values</a:t>
            </a:r>
          </a:p>
          <a:p>
            <a:r>
              <a:rPr lang="en-US" sz="1600" dirty="0">
                <a:solidFill>
                  <a:schemeClr val="bg1"/>
                </a:solidFill>
              </a:rPr>
              <a:t>• Perform data imputation, using whichever method suits most logically for the given columns in the dataset. There are a total of 20 data columns. 13 is numerical and 7 categorical.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FC3576E-CE06-A4C8-8ADA-CE44E8BFDF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96133" y="667083"/>
            <a:ext cx="3792594" cy="3022118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A36E964-9D23-F322-FF9B-5DB5B223AE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16284" y="4077704"/>
            <a:ext cx="3635926" cy="252707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49355A6-2DA3-7096-B050-3E841E437C3C}"/>
              </a:ext>
            </a:extLst>
          </p:cNvPr>
          <p:cNvSpPr txBox="1"/>
          <p:nvPr/>
        </p:nvSpPr>
        <p:spPr>
          <a:xfrm>
            <a:off x="9068603" y="4850943"/>
            <a:ext cx="2695073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There are a total of 20 data columns. 13 is numerical and 7 categorical. The given histogram and box-plot shows that contains the outliers.</a:t>
            </a:r>
            <a:endParaRPr lang="en-IN" sz="1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DE9B317-F5A8-1E0B-4077-7BECAE80285F}"/>
              </a:ext>
            </a:extLst>
          </p:cNvPr>
          <p:cNvSpPr txBox="1"/>
          <p:nvPr/>
        </p:nvSpPr>
        <p:spPr>
          <a:xfrm>
            <a:off x="775491" y="120852"/>
            <a:ext cx="38847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PYTHON DATA PREPROCESSING</a:t>
            </a: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95829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5373426-E26E-431D-959C-5DB96C0B6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12607" y="1238442"/>
            <a:ext cx="3635926" cy="4355751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23416" y="1475234"/>
            <a:ext cx="3214307" cy="2901694"/>
          </a:xfrm>
        </p:spPr>
        <p:txBody>
          <a:bodyPr anchor="b">
            <a:normAutofit/>
          </a:bodyPr>
          <a:lstStyle/>
          <a:p>
            <a:r>
              <a:rPr lang="en-US" sz="4400" dirty="0">
                <a:solidFill>
                  <a:schemeClr val="tx1"/>
                </a:solidFill>
              </a:rPr>
              <a:t>Title Lorem Ipsum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27750" y="4608576"/>
            <a:ext cx="3205640" cy="774186"/>
          </a:xfrm>
        </p:spPr>
        <p:txBody>
          <a:bodyPr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600" dirty="0"/>
              <a:t>Dolor Sit Amet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6D07482-83A3-4451-943C-B46961082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76090" y="4508519"/>
            <a:ext cx="310896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EDC90921-9082-491B-940E-827D679F3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Picture 3" descr="A close up of a piece of paper with a pencil laying on top">
            <a:extLst>
              <a:ext uri="{FF2B5EF4-FFF2-40B4-BE49-F238E27FC236}">
                <a16:creationId xmlns:a16="http://schemas.microsoft.com/office/drawing/2014/main" id="{65810330-F0B5-43C9-BC34-094FFB5C052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3272" y="0"/>
            <a:ext cx="13673774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DD6B079-A255-C29D-858E-BC9D8DDC29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219" y="1116275"/>
            <a:ext cx="4823817" cy="21484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70358E7-AB2A-F0EA-E87D-EF71D677589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5923"/>
          <a:stretch/>
        </p:blipFill>
        <p:spPr>
          <a:xfrm>
            <a:off x="515677" y="1345843"/>
            <a:ext cx="4954462" cy="231337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BDA8DE5-D531-ED06-FEC3-E39FE5B867A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5198" t="46783" r="26513" b="30434"/>
          <a:stretch/>
        </p:blipFill>
        <p:spPr>
          <a:xfrm>
            <a:off x="635636" y="1646230"/>
            <a:ext cx="5242012" cy="23305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054C85A-7494-9FAF-2E0D-6040037FCC3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6042" t="50953" r="26041" b="23280"/>
          <a:stretch/>
        </p:blipFill>
        <p:spPr>
          <a:xfrm>
            <a:off x="806458" y="2767406"/>
            <a:ext cx="5165558" cy="156245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551B122-AB81-A19C-5931-B23FA2B58C4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6250" t="48320" r="25987" b="30434"/>
          <a:stretch/>
        </p:blipFill>
        <p:spPr>
          <a:xfrm>
            <a:off x="1046321" y="1913050"/>
            <a:ext cx="5148482" cy="285639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BDB3A54-639C-FCDA-8EF0-5B28E79C7733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7303" t="53536" r="24934" b="24260"/>
          <a:stretch/>
        </p:blipFill>
        <p:spPr>
          <a:xfrm>
            <a:off x="1320426" y="2282621"/>
            <a:ext cx="5192858" cy="274217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8DDF07E-3DCD-9B52-6812-B89B395E4313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28093" t="48742" r="26908" b="23734"/>
          <a:stretch/>
        </p:blipFill>
        <p:spPr>
          <a:xfrm>
            <a:off x="1548389" y="2633123"/>
            <a:ext cx="5169895" cy="302427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4125C0A-0A70-A611-AAB1-18FF09B4A8A9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26776" t="45940" r="26710" b="30760"/>
          <a:stretch/>
        </p:blipFill>
        <p:spPr>
          <a:xfrm>
            <a:off x="6873356" y="2130329"/>
            <a:ext cx="4802967" cy="159789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31B3D84-7311-541A-320B-FC7F9E1813BA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26513" t="50378" r="27566" b="25380"/>
          <a:stretch/>
        </p:blipFill>
        <p:spPr>
          <a:xfrm>
            <a:off x="7077496" y="2494501"/>
            <a:ext cx="4839626" cy="166251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E5387BB-641B-01D2-A742-C20DD0FA20A4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28412" t="46955" r="26588" b="29357"/>
          <a:stretch/>
        </p:blipFill>
        <p:spPr>
          <a:xfrm>
            <a:off x="7248336" y="2821248"/>
            <a:ext cx="4943664" cy="162452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757220A-04CB-6CFA-97CA-61E59D88C0B0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24803" t="52330" r="26609" b="23734"/>
          <a:stretch/>
        </p:blipFill>
        <p:spPr>
          <a:xfrm>
            <a:off x="7426036" y="3090185"/>
            <a:ext cx="5117909" cy="164151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D704AEA-0A82-7344-83AE-B4A9649482A4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25855" t="47760" r="24540" b="28304"/>
          <a:stretch/>
        </p:blipFill>
        <p:spPr>
          <a:xfrm>
            <a:off x="7592909" y="3407676"/>
            <a:ext cx="5111493" cy="164151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72F76D3-047C-6ED7-9080-3A5D8C30AB1A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l="26184" t="52330" r="25558" b="23734"/>
          <a:stretch/>
        </p:blipFill>
        <p:spPr>
          <a:xfrm>
            <a:off x="7879337" y="3806519"/>
            <a:ext cx="5111493" cy="203464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4A920C5-6A66-8929-B698-14B45093A130}"/>
              </a:ext>
            </a:extLst>
          </p:cNvPr>
          <p:cNvSpPr txBox="1"/>
          <p:nvPr/>
        </p:nvSpPr>
        <p:spPr>
          <a:xfrm>
            <a:off x="345139" y="276103"/>
            <a:ext cx="68981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Identify the outliers in the dataset (if there any)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7797CBAE-9874-DFCA-2186-8EFADF4B2C11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708484" y="5944724"/>
            <a:ext cx="5520724" cy="795366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DFC0D55A-24F3-0474-2A5E-542AAD65F96B}"/>
              </a:ext>
            </a:extLst>
          </p:cNvPr>
          <p:cNvSpPr txBox="1"/>
          <p:nvPr/>
        </p:nvSpPr>
        <p:spPr>
          <a:xfrm>
            <a:off x="1844843" y="5998460"/>
            <a:ext cx="523265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The given histogram and box-plot shows </a:t>
            </a:r>
            <a:r>
              <a:rPr lang="en-US" dirty="0">
                <a:solidFill>
                  <a:schemeClr val="bg1"/>
                </a:solidFill>
              </a:rPr>
              <a:t>the graph containing </a:t>
            </a:r>
            <a:r>
              <a:rPr lang="en-US" sz="1800" dirty="0">
                <a:solidFill>
                  <a:schemeClr val="bg1"/>
                </a:solidFill>
              </a:rPr>
              <a:t>outliers.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988609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5373426-E26E-431D-959C-5DB96C0B6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12607" y="1238442"/>
            <a:ext cx="3635926" cy="4355751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23416" y="1475234"/>
            <a:ext cx="3214307" cy="2901694"/>
          </a:xfrm>
        </p:spPr>
        <p:txBody>
          <a:bodyPr anchor="b">
            <a:normAutofit/>
          </a:bodyPr>
          <a:lstStyle/>
          <a:p>
            <a:r>
              <a:rPr lang="en-US" sz="4400" dirty="0">
                <a:solidFill>
                  <a:schemeClr val="tx1"/>
                </a:solidFill>
              </a:rPr>
              <a:t>Title Lorem Ipsum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27750" y="4608576"/>
            <a:ext cx="3205640" cy="774186"/>
          </a:xfrm>
        </p:spPr>
        <p:txBody>
          <a:bodyPr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600" dirty="0"/>
              <a:t>Dolor Sit Amet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6D07482-83A3-4451-943C-B46961082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76090" y="4508519"/>
            <a:ext cx="310896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EDC90921-9082-491B-940E-827D679F3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Picture 3" descr="A close up of a piece of paper with a pencil laying on top">
            <a:extLst>
              <a:ext uri="{FF2B5EF4-FFF2-40B4-BE49-F238E27FC236}">
                <a16:creationId xmlns:a16="http://schemas.microsoft.com/office/drawing/2014/main" id="{65810330-F0B5-43C9-BC34-094FFB5C052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3272" y="0"/>
            <a:ext cx="13673774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66E997F-33EC-C7F4-BF61-6E617538E55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865" r="16511"/>
          <a:stretch/>
        </p:blipFill>
        <p:spPr>
          <a:xfrm>
            <a:off x="6216223" y="1438995"/>
            <a:ext cx="5190358" cy="3469365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78F8702-D4B6-28D3-6870-E7D4E16047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148" y="1438995"/>
            <a:ext cx="5495928" cy="3469365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FFE9BDD-935E-E52B-966E-DDAB67B1914B}"/>
              </a:ext>
            </a:extLst>
          </p:cNvPr>
          <p:cNvSpPr txBox="1"/>
          <p:nvPr/>
        </p:nvSpPr>
        <p:spPr>
          <a:xfrm>
            <a:off x="409074" y="268646"/>
            <a:ext cx="82456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 3.</a:t>
            </a:r>
            <a:r>
              <a:rPr lang="en-US" sz="1600" b="1" dirty="0">
                <a:solidFill>
                  <a:schemeClr val="bg1"/>
                </a:solidFill>
              </a:rPr>
              <a:t>Identify the missing values in the dataset and display the count of missing values</a:t>
            </a:r>
            <a:endParaRPr lang="en-US" sz="1800" b="1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C8D1465-B77B-1900-AC89-245011F060CF}"/>
              </a:ext>
            </a:extLst>
          </p:cNvPr>
          <p:cNvSpPr txBox="1"/>
          <p:nvPr/>
        </p:nvSpPr>
        <p:spPr>
          <a:xfrm>
            <a:off x="450308" y="561433"/>
            <a:ext cx="772578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4.Perform data imputation, using whichever method suits most logically for the given columns in the dataset</a:t>
            </a:r>
            <a:endParaRPr lang="en-US" sz="1800" dirty="0">
              <a:solidFill>
                <a:schemeClr val="bg1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414F41A-AEA4-89AA-143D-895EA67D1FA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6711" t="73451" r="48487" b="21511"/>
          <a:stretch/>
        </p:blipFill>
        <p:spPr>
          <a:xfrm>
            <a:off x="429880" y="5307994"/>
            <a:ext cx="5495928" cy="63525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B96F69A-19D3-0906-0A39-86209BDF4A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41396" y="5140008"/>
            <a:ext cx="5520724" cy="128712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CC2F967-5B01-FD22-1E0D-C39C703C2BE5}"/>
              </a:ext>
            </a:extLst>
          </p:cNvPr>
          <p:cNvSpPr txBox="1"/>
          <p:nvPr/>
        </p:nvSpPr>
        <p:spPr>
          <a:xfrm>
            <a:off x="6519652" y="5358372"/>
            <a:ext cx="445516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Finding the Null Values in the Data</a:t>
            </a:r>
          </a:p>
          <a:p>
            <a:pPr marR="0" lvl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200" b="1" dirty="0">
                <a:solidFill>
                  <a:schemeClr val="bg1"/>
                </a:solidFill>
                <a:latin typeface="Century Gothic" panose="020B0502020202020204"/>
              </a:rPr>
              <a:t>t</a:t>
            </a:r>
            <a:r>
              <a:rPr kumimoji="0" lang="en-US" sz="12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hrough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Imputation Method ,we found 132 null values with respect to</a:t>
            </a:r>
            <a:r>
              <a:rPr lang="en-US" sz="1200" b="0" i="0" dirty="0">
                <a:solidFill>
                  <a:schemeClr val="bg1"/>
                </a:solidFill>
                <a:effectLst/>
                <a:latin typeface="Helvetica Neue"/>
              </a:rPr>
              <a:t> </a:t>
            </a:r>
            <a:r>
              <a:rPr lang="en-US" sz="1200" b="1" i="0" dirty="0" err="1">
                <a:solidFill>
                  <a:schemeClr val="bg1"/>
                </a:solidFill>
                <a:effectLst/>
                <a:latin typeface="Helvetica Neue"/>
              </a:rPr>
              <a:t>Card_category</a:t>
            </a:r>
            <a:r>
              <a:rPr lang="en-US" sz="1200" b="1" i="0" dirty="0">
                <a:solidFill>
                  <a:schemeClr val="bg1"/>
                </a:solidFill>
                <a:effectLst/>
                <a:latin typeface="Helvetica Neue"/>
              </a:rPr>
              <a:t>, and  60 null values from Credit _limit.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890152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5373426-E26E-431D-959C-5DB96C0B6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12607" y="1238442"/>
            <a:ext cx="3635926" cy="4355751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23416" y="1475234"/>
            <a:ext cx="3214307" cy="2901694"/>
          </a:xfrm>
        </p:spPr>
        <p:txBody>
          <a:bodyPr anchor="b">
            <a:normAutofit/>
          </a:bodyPr>
          <a:lstStyle/>
          <a:p>
            <a:r>
              <a:rPr lang="en-US" sz="4400" dirty="0">
                <a:solidFill>
                  <a:schemeClr val="tx1"/>
                </a:solidFill>
              </a:rPr>
              <a:t>Title Lorem Ipsum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27750" y="4608576"/>
            <a:ext cx="3205640" cy="774186"/>
          </a:xfrm>
        </p:spPr>
        <p:txBody>
          <a:bodyPr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600" dirty="0"/>
              <a:t>Dolor Sit Amet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6D07482-83A3-4451-943C-B46961082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76090" y="4508519"/>
            <a:ext cx="310896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EDC90921-9082-491B-940E-827D679F3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Picture 3" descr="A close up of a piece of paper with a pencil laying on top">
            <a:extLst>
              <a:ext uri="{FF2B5EF4-FFF2-40B4-BE49-F238E27FC236}">
                <a16:creationId xmlns:a16="http://schemas.microsoft.com/office/drawing/2014/main" id="{65810330-F0B5-43C9-BC34-094FFB5C052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3272" y="0"/>
            <a:ext cx="13673774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4198923-6414-6546-27DE-957A69D96E38}"/>
              </a:ext>
            </a:extLst>
          </p:cNvPr>
          <p:cNvSpPr txBox="1"/>
          <p:nvPr/>
        </p:nvSpPr>
        <p:spPr>
          <a:xfrm>
            <a:off x="1483895" y="375816"/>
            <a:ext cx="68339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Neue Haas Grotesk Text Pro"/>
                <a:ea typeface="+mj-ea"/>
                <a:cs typeface="+mj-cs"/>
              </a:rPr>
              <a:t>BUSINESS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Neue Haas Grotesk Text Pro"/>
                <a:ea typeface="+mj-ea"/>
                <a:cs typeface="+mj-cs"/>
              </a:rPr>
              <a:t> 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Neue Haas Grotesk Text Pro"/>
                <a:ea typeface="+mj-ea"/>
                <a:cs typeface="+mj-cs"/>
              </a:rPr>
              <a:t>PROBLEMS</a:t>
            </a:r>
            <a:endParaRPr lang="en-IN" sz="1200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4C145A-7AB4-9B75-6C43-F3661E49C6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8897" y="1120046"/>
            <a:ext cx="8509398" cy="429805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DBBE805-9FA7-D6D9-5CA9-2E1253E8C2C6}"/>
              </a:ext>
            </a:extLst>
          </p:cNvPr>
          <p:cNvSpPr txBox="1"/>
          <p:nvPr/>
        </p:nvSpPr>
        <p:spPr>
          <a:xfrm>
            <a:off x="2060437" y="1917910"/>
            <a:ext cx="7670132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Neue Haas Grotesk Text Pro"/>
                <a:ea typeface="+mn-ea"/>
                <a:cs typeface="+mn-cs"/>
              </a:rPr>
              <a:t>Task 1. Display the percentage of the </a:t>
            </a:r>
            <a:r>
              <a:rPr kumimoji="0" lang="en-US" sz="12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Neue Haas Grotesk Text Pro"/>
                <a:ea typeface="+mn-ea"/>
                <a:cs typeface="+mn-cs"/>
              </a:rPr>
              <a:t>attrited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Neue Haas Grotesk Text Pro"/>
                <a:ea typeface="+mn-ea"/>
                <a:cs typeface="+mn-cs"/>
              </a:rPr>
              <a:t> and the existing customers from the data.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Neue Haas Grotesk Text Pro"/>
                <a:ea typeface="+mn-ea"/>
                <a:cs typeface="+mn-cs"/>
              </a:rPr>
              <a:t>Task 2. Display gender-wise percentage of the </a:t>
            </a:r>
            <a:r>
              <a:rPr kumimoji="0" lang="en-US" sz="12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Neue Haas Grotesk Text Pro"/>
                <a:ea typeface="+mn-ea"/>
                <a:cs typeface="+mn-cs"/>
              </a:rPr>
              <a:t>attrited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Neue Haas Grotesk Text Pro"/>
                <a:ea typeface="+mn-ea"/>
                <a:cs typeface="+mn-cs"/>
              </a:rPr>
              <a:t> and the existing customers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Neue Haas Grotesk Text Pro"/>
                <a:ea typeface="+mn-ea"/>
                <a:cs typeface="+mn-cs"/>
              </a:rPr>
              <a:t>Task 3: Display region-wise percentage of the </a:t>
            </a:r>
            <a:r>
              <a:rPr kumimoji="0" lang="en-US" sz="12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Neue Haas Grotesk Text Pro"/>
                <a:ea typeface="+mn-ea"/>
                <a:cs typeface="+mn-cs"/>
              </a:rPr>
              <a:t>attrited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Neue Haas Grotesk Text Pro"/>
                <a:ea typeface="+mn-ea"/>
                <a:cs typeface="+mn-cs"/>
              </a:rPr>
              <a:t> and the existing customers.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Neue Haas Grotesk Text Pro"/>
                <a:ea typeface="+mn-ea"/>
                <a:cs typeface="+mn-cs"/>
              </a:rPr>
              <a:t>Task 4: Display the percentage of the </a:t>
            </a:r>
            <a:r>
              <a:rPr kumimoji="0" lang="en-US" sz="1200" b="1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Neue Haas Grotesk Text Pro"/>
                <a:ea typeface="+mn-ea"/>
                <a:cs typeface="+mn-cs"/>
              </a:rPr>
              <a:t>attrited</a:t>
            </a:r>
            <a:r>
              <a:rPr kumimoji="0" lang="en-US" sz="1200" b="1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Neue Haas Grotesk Text Pro"/>
                <a:ea typeface="+mn-ea"/>
                <a:cs typeface="+mn-cs"/>
              </a:rPr>
              <a:t> 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Neue Haas Grotesk Text Pro"/>
                <a:ea typeface="+mn-ea"/>
                <a:cs typeface="+mn-cs"/>
              </a:rPr>
              <a:t>and the existing customers for each card category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Neue Haas Grotesk Text Pro"/>
                <a:ea typeface="+mn-ea"/>
                <a:cs typeface="+mn-cs"/>
              </a:rPr>
              <a:t>Task 5: Display the percentage of the </a:t>
            </a:r>
            <a:r>
              <a:rPr kumimoji="0" lang="en-US" sz="12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Neue Haas Grotesk Text Pro"/>
                <a:ea typeface="+mn-ea"/>
                <a:cs typeface="+mn-cs"/>
              </a:rPr>
              <a:t>attrited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Neue Haas Grotesk Text Pro"/>
                <a:ea typeface="+mn-ea"/>
                <a:cs typeface="+mn-cs"/>
              </a:rPr>
              <a:t> and the existing customers for each income category.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Neue Haas Grotesk Text Pro"/>
                <a:ea typeface="+mn-ea"/>
                <a:cs typeface="+mn-cs"/>
              </a:rPr>
              <a:t>Task 6: Display region-wise count of customers. Identify the region that has the maximum number of customers.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Neue Haas Grotesk Text Pro"/>
                <a:ea typeface="+mn-ea"/>
                <a:cs typeface="+mn-cs"/>
              </a:rPr>
              <a:t>Task 7: Design the dashboard with the charts created in tasks 1-6.Apply action filters on the charts created in tasks 1 and 6.</a:t>
            </a:r>
            <a:endParaRPr kumimoji="0" lang="en-IN" sz="12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68814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5373426-E26E-431D-959C-5DB96C0B6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12607" y="1238442"/>
            <a:ext cx="3635926" cy="4355751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23416" y="1475234"/>
            <a:ext cx="3214307" cy="2901694"/>
          </a:xfrm>
        </p:spPr>
        <p:txBody>
          <a:bodyPr anchor="b">
            <a:normAutofit/>
          </a:bodyPr>
          <a:lstStyle/>
          <a:p>
            <a:r>
              <a:rPr lang="en-US" sz="4400" dirty="0">
                <a:solidFill>
                  <a:schemeClr val="tx1"/>
                </a:solidFill>
              </a:rPr>
              <a:t>Title Lorem Ipsum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27750" y="4608576"/>
            <a:ext cx="3205640" cy="774186"/>
          </a:xfrm>
        </p:spPr>
        <p:txBody>
          <a:bodyPr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600" dirty="0"/>
              <a:t>Dolor Sit Amet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6D07482-83A3-4451-943C-B46961082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76090" y="4508519"/>
            <a:ext cx="310896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EDC90921-9082-491B-940E-827D679F3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Picture 3" descr="A close up of a piece of paper with a pencil laying on top">
            <a:extLst>
              <a:ext uri="{FF2B5EF4-FFF2-40B4-BE49-F238E27FC236}">
                <a16:creationId xmlns:a16="http://schemas.microsoft.com/office/drawing/2014/main" id="{65810330-F0B5-43C9-BC34-094FFB5C052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3272" y="0"/>
            <a:ext cx="13673774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0710315-0F9F-84F4-BDB9-032BE244320F}"/>
              </a:ext>
            </a:extLst>
          </p:cNvPr>
          <p:cNvSpPr txBox="1"/>
          <p:nvPr/>
        </p:nvSpPr>
        <p:spPr>
          <a:xfrm>
            <a:off x="674067" y="825687"/>
            <a:ext cx="501137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Neue Haas Grotesk Text Pro"/>
                <a:ea typeface="+mn-ea"/>
                <a:cs typeface="+mn-cs"/>
              </a:rPr>
              <a:t>1. Display the percentage of the </a:t>
            </a:r>
            <a:r>
              <a:rPr kumimoji="0" lang="en-US" sz="160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Neue Haas Grotesk Text Pro"/>
                <a:ea typeface="+mn-ea"/>
                <a:cs typeface="+mn-cs"/>
              </a:rPr>
              <a:t>attrited</a:t>
            </a:r>
            <a:r>
              <a:rPr kumimoji="0" lang="en-US" sz="16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Neue Haas Grotesk Text Pro"/>
                <a:ea typeface="+mn-ea"/>
                <a:cs typeface="+mn-cs"/>
              </a:rPr>
              <a:t> and the existing customers from the data.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FA0DA2D-6C7C-8922-6540-2F6B62E06FC7}"/>
              </a:ext>
            </a:extLst>
          </p:cNvPr>
          <p:cNvSpPr txBox="1"/>
          <p:nvPr/>
        </p:nvSpPr>
        <p:spPr>
          <a:xfrm>
            <a:off x="7136057" y="790403"/>
            <a:ext cx="486165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Neue Haas Grotesk Text Pro"/>
                <a:ea typeface="+mn-ea"/>
                <a:cs typeface="+mn-cs"/>
              </a:rPr>
              <a:t>2. Display gender-wise percentage of the </a:t>
            </a:r>
            <a:r>
              <a:rPr lang="en-US" sz="1600" dirty="0">
                <a:solidFill>
                  <a:schemeClr val="bg1"/>
                </a:solidFill>
                <a:latin typeface="Neue Haas Grotesk Text Pro"/>
              </a:rPr>
              <a:t>male and female.</a:t>
            </a:r>
            <a:endParaRPr kumimoji="0" lang="en-US" sz="16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1237D2-E21D-1905-EB1A-BA0162968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276" y="2030730"/>
            <a:ext cx="4199321" cy="2346197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C942ED0-80D4-ED12-73B7-865953DC75E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132" t="17829" r="26590" b="39034"/>
          <a:stretch/>
        </p:blipFill>
        <p:spPr>
          <a:xfrm>
            <a:off x="6701993" y="1669830"/>
            <a:ext cx="5751097" cy="2958296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60CEBA4-3630-3CD4-BB9F-76AD37A497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3467" y="4769198"/>
            <a:ext cx="5517358" cy="128636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74B3521-0994-7D9D-533F-0EDB4ED572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03551" y="4783900"/>
            <a:ext cx="5517358" cy="128636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5C1F9D0-8BE9-32F1-E13C-9BA1192F4F8B}"/>
              </a:ext>
            </a:extLst>
          </p:cNvPr>
          <p:cNvSpPr txBox="1"/>
          <p:nvPr/>
        </p:nvSpPr>
        <p:spPr>
          <a:xfrm>
            <a:off x="869795" y="5075882"/>
            <a:ext cx="4959756" cy="8771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Percentage of Existing and </a:t>
            </a:r>
            <a:r>
              <a:rPr kumimoji="0" lang="en-US" sz="17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Attrited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Customers respectively with 16.07% and 83.93%. 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6816783-41FB-D047-EC3C-8826A55EF2F2}"/>
              </a:ext>
            </a:extLst>
          </p:cNvPr>
          <p:cNvSpPr txBox="1"/>
          <p:nvPr/>
        </p:nvSpPr>
        <p:spPr>
          <a:xfrm>
            <a:off x="6969315" y="4945076"/>
            <a:ext cx="474219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Century Gothic" panose="020B0502020202020204"/>
              </a:rPr>
              <a:t>Percentage of male and female shown above where females are more as compared to males</a:t>
            </a:r>
            <a:endParaRPr lang="en-IN" sz="1600" dirty="0"/>
          </a:p>
        </p:txBody>
      </p:sp>
    </p:spTree>
    <p:extLst>
      <p:ext uri="{BB962C8B-B14F-4D97-AF65-F5344CB8AC3E}">
        <p14:creationId xmlns:p14="http://schemas.microsoft.com/office/powerpoint/2010/main" val="23534986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5373426-E26E-431D-959C-5DB96C0B6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12607" y="1238442"/>
            <a:ext cx="3635926" cy="4355751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23416" y="1475234"/>
            <a:ext cx="3214307" cy="2901694"/>
          </a:xfrm>
        </p:spPr>
        <p:txBody>
          <a:bodyPr anchor="b">
            <a:normAutofit/>
          </a:bodyPr>
          <a:lstStyle/>
          <a:p>
            <a:r>
              <a:rPr lang="en-US" sz="4400" dirty="0">
                <a:solidFill>
                  <a:schemeClr val="tx1"/>
                </a:solidFill>
              </a:rPr>
              <a:t>Title Lorem Ipsum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27750" y="4608576"/>
            <a:ext cx="3205640" cy="774186"/>
          </a:xfrm>
        </p:spPr>
        <p:txBody>
          <a:bodyPr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600" dirty="0"/>
              <a:t>Dolor Sit Amet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6D07482-83A3-4451-943C-B46961082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76090" y="4508519"/>
            <a:ext cx="310896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EDC90921-9082-491B-940E-827D679F3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Picture 3" descr="A close up of a piece of paper with a pencil laying on top">
            <a:extLst>
              <a:ext uri="{FF2B5EF4-FFF2-40B4-BE49-F238E27FC236}">
                <a16:creationId xmlns:a16="http://schemas.microsoft.com/office/drawing/2014/main" id="{65810330-F0B5-43C9-BC34-094FFB5C052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3273" y="-12683"/>
            <a:ext cx="13673774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7F376C1-ABD1-C3D0-F054-6C59974826DE}"/>
              </a:ext>
            </a:extLst>
          </p:cNvPr>
          <p:cNvSpPr txBox="1"/>
          <p:nvPr/>
        </p:nvSpPr>
        <p:spPr>
          <a:xfrm>
            <a:off x="762580" y="829390"/>
            <a:ext cx="530772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Neue Haas Grotesk Text Pro"/>
                <a:ea typeface="+mn-ea"/>
                <a:cs typeface="+mn-cs"/>
              </a:rPr>
              <a:t>3. Display region-wise percentage of the </a:t>
            </a:r>
            <a:r>
              <a:rPr kumimoji="0" lang="en-US" sz="160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Neue Haas Grotesk Text Pro"/>
                <a:ea typeface="+mn-ea"/>
                <a:cs typeface="+mn-cs"/>
              </a:rPr>
              <a:t>attrited</a:t>
            </a:r>
            <a:r>
              <a:rPr kumimoji="0" lang="en-US" sz="16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Neue Haas Grotesk Text Pro"/>
                <a:ea typeface="+mn-ea"/>
                <a:cs typeface="+mn-cs"/>
              </a:rPr>
              <a:t> and the existing customers.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04F8396-7670-DBE6-1037-CCC082EE0BAF}"/>
              </a:ext>
            </a:extLst>
          </p:cNvPr>
          <p:cNvSpPr txBox="1"/>
          <p:nvPr/>
        </p:nvSpPr>
        <p:spPr>
          <a:xfrm>
            <a:off x="6884277" y="840431"/>
            <a:ext cx="530772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16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eue Haas Grotesk Text Pro"/>
                <a:ea typeface="+mn-ea"/>
                <a:cs typeface="+mn-cs"/>
              </a:rPr>
              <a:t>4</a:t>
            </a:r>
            <a:r>
              <a:rPr lang="en-US" sz="1600" dirty="0">
                <a:solidFill>
                  <a:srgbClr val="000000"/>
                </a:solidFill>
                <a:latin typeface="Neue Haas Grotesk Text Pro"/>
              </a:rPr>
              <a:t>.</a:t>
            </a:r>
            <a:r>
              <a:rPr kumimoji="0" lang="en-US" sz="16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eue Haas Grotesk Text Pro"/>
                <a:ea typeface="+mn-ea"/>
                <a:cs typeface="+mn-cs"/>
              </a:rPr>
              <a:t>Display the percentage of the </a:t>
            </a:r>
            <a:r>
              <a:rPr kumimoji="0" lang="en-US" sz="160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eue Haas Grotesk Text Pro"/>
                <a:ea typeface="+mn-ea"/>
                <a:cs typeface="+mn-cs"/>
              </a:rPr>
              <a:t>attrited</a:t>
            </a:r>
            <a:r>
              <a:rPr kumimoji="0" lang="en-US" sz="16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eue Haas Grotesk Text Pro"/>
                <a:ea typeface="+mn-ea"/>
                <a:cs typeface="+mn-cs"/>
              </a:rPr>
              <a:t> and the existing customers for each card category</a:t>
            </a:r>
            <a:endParaRPr lang="en-IN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9CA6E8-19EC-76D0-8F4D-388A3D14873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906" t="17076" r="20412" b="21467"/>
          <a:stretch/>
        </p:blipFill>
        <p:spPr>
          <a:xfrm>
            <a:off x="493746" y="1552414"/>
            <a:ext cx="5576556" cy="3264435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D7CA37A-2544-8A52-1336-5CE22BC59E0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4473" t="17427" r="24737" b="36496"/>
          <a:stretch/>
        </p:blipFill>
        <p:spPr>
          <a:xfrm>
            <a:off x="6339136" y="1656854"/>
            <a:ext cx="6192252" cy="3159995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DA11480-BD2B-E951-2C14-C52FB9B3A6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56296" y="4949578"/>
            <a:ext cx="5775701" cy="147263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F70D5E2-06ED-AE88-BCD4-0360356A5B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3467" y="4951009"/>
            <a:ext cx="5517358" cy="141825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F3213FE-B1F9-55C7-58E2-DD3F49EE02A4}"/>
              </a:ext>
            </a:extLst>
          </p:cNvPr>
          <p:cNvSpPr txBox="1"/>
          <p:nvPr/>
        </p:nvSpPr>
        <p:spPr>
          <a:xfrm>
            <a:off x="668481" y="5367748"/>
            <a:ext cx="490113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16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Neue Haas Grotesk Text Pro"/>
                <a:ea typeface="+mn-ea"/>
                <a:cs typeface="+mn-cs"/>
              </a:rPr>
              <a:t>England has the highest no. of attrition followed by Scotland, </a:t>
            </a:r>
            <a:r>
              <a:rPr kumimoji="0" lang="en-US" sz="160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Neue Haas Grotesk Text Pro"/>
                <a:ea typeface="+mn-ea"/>
                <a:cs typeface="+mn-cs"/>
              </a:rPr>
              <a:t>wales</a:t>
            </a:r>
            <a:r>
              <a:rPr kumimoji="0" lang="en-US" sz="16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Neue Haas Grotesk Text Pro"/>
                <a:ea typeface="+mn-ea"/>
                <a:cs typeface="+mn-cs"/>
              </a:rPr>
              <a:t> and Northern . </a:t>
            </a:r>
            <a:endParaRPr lang="en-IN" sz="16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CD30628-7263-682F-88A0-3B159E1BFE27}"/>
              </a:ext>
            </a:extLst>
          </p:cNvPr>
          <p:cNvSpPr txBox="1"/>
          <p:nvPr/>
        </p:nvSpPr>
        <p:spPr>
          <a:xfrm>
            <a:off x="6543513" y="5286416"/>
            <a:ext cx="56388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Neue Haas Grotesk Text Pro"/>
                <a:ea typeface="+mn-ea"/>
                <a:cs typeface="+mn-cs"/>
              </a:rPr>
              <a:t>Existing customers has more percentage in all the card category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38839735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Custom">
  <a:themeElements>
    <a:clrScheme name="Custom 34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C7016"/>
      </a:accent1>
      <a:accent2>
        <a:srgbClr val="F8931D"/>
      </a:accent2>
      <a:accent3>
        <a:srgbClr val="CE8D3E"/>
      </a:accent3>
      <a:accent4>
        <a:srgbClr val="E64823"/>
      </a:accent4>
      <a:accent5>
        <a:srgbClr val="FFCA08"/>
      </a:accent5>
      <a:accent6>
        <a:srgbClr val="9C6A6A"/>
      </a:accent6>
      <a:hlink>
        <a:srgbClr val="2998E3"/>
      </a:hlink>
      <a:folHlink>
        <a:srgbClr val="7F723D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F5B7AB07-F859-4656-A1C1-DAFCFA0ACA4B}" vid="{A6E2497D-935A-4CFD-B9FD-6DCB15FA68BF}"/>
    </a:ext>
  </a:extLst>
</a:theme>
</file>

<file path=ppt/theme/themeOverride1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ppt/theme/themeOverride10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ppt/theme/themeOverride11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ppt/theme/themeOverride12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ppt/theme/themeOverride13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ppt/theme/themeOverride14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ppt/theme/themeOverride15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ppt/theme/themeOverride16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ppt/theme/themeOverride2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ppt/theme/themeOverride3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ppt/theme/themeOverride4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ppt/theme/themeOverride5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ppt/theme/themeOverride6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ppt/theme/themeOverride7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ppt/theme/themeOverride8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ppt/theme/themeOverride9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7" ma:contentTypeDescription="Create a new document." ma:contentTypeScope="" ma:versionID="c6f9a84f66a9c8b9a21755b9ffafb945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27df39e3e7036dff54f89ddd5805ce72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  <_ip_UnifiedCompliancePolicyUIAction xmlns="http://schemas.microsoft.com/sharepoint/v3" xsi:nil="true"/>
    <Image xmlns="71af3243-3dd4-4a8d-8c0d-dd76da1f02a5">
      <Url xsi:nil="true"/>
      <Description xsi:nil="true"/>
    </Image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</documentManagement>
</p:properties>
</file>

<file path=customXml/itemProps1.xml><?xml version="1.0" encoding="utf-8"?>
<ds:datastoreItem xmlns:ds="http://schemas.openxmlformats.org/officeDocument/2006/customXml" ds:itemID="{D2957789-34B8-480C-AF9B-3EB54B9E5C9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A3F7EDC-E5B4-4BBC-9D2A-CBE6D46C37A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03EEFF0-FB57-4CB4-8BFC-DF397689E2ED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{5D7D1423-55B1-471E-BEF3-D8FD9674250F}tf22712842_win32</Template>
  <TotalTime>739</TotalTime>
  <Words>854</Words>
  <Application>Microsoft Office PowerPoint</Application>
  <PresentationFormat>Widescreen</PresentationFormat>
  <Paragraphs>98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6" baseType="lpstr">
      <vt:lpstr>Aparajita</vt:lpstr>
      <vt:lpstr>Arial</vt:lpstr>
      <vt:lpstr>Bookman Old Style</vt:lpstr>
      <vt:lpstr>Calibri</vt:lpstr>
      <vt:lpstr>Century Gothic</vt:lpstr>
      <vt:lpstr>Franklin Gothic Book</vt:lpstr>
      <vt:lpstr>Helvetica Neue</vt:lpstr>
      <vt:lpstr>Neue Haas Grotesk Text Pro</vt:lpstr>
      <vt:lpstr>Wingdings</vt:lpstr>
      <vt:lpstr>Custom</vt:lpstr>
      <vt:lpstr>CUSTOMER CHURN ANALYSIS</vt:lpstr>
      <vt:lpstr>Title Lorem Ipsum</vt:lpstr>
      <vt:lpstr>Title Lorem Ipsum</vt:lpstr>
      <vt:lpstr>Title Lorem Ipsum</vt:lpstr>
      <vt:lpstr>Title Lorem Ipsum</vt:lpstr>
      <vt:lpstr>Title Lorem Ipsum</vt:lpstr>
      <vt:lpstr>Title Lorem Ipsum</vt:lpstr>
      <vt:lpstr>Title Lorem Ipsum</vt:lpstr>
      <vt:lpstr>Title Lorem Ipsum</vt:lpstr>
      <vt:lpstr>Title Lorem Ipsum</vt:lpstr>
      <vt:lpstr>Title Lorem Ipsum</vt:lpstr>
      <vt:lpstr>Title Lorem Ipsum</vt:lpstr>
      <vt:lpstr>Title Lorem Ipsum</vt:lpstr>
      <vt:lpstr>Title Lorem Ipsum</vt:lpstr>
      <vt:lpstr>Title Lorem Ipsum</vt:lpstr>
      <vt:lpstr>Title Lorem Ipsum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CUSTOMER CHURN ANALYSIS</dc:title>
  <dc:creator>Puche H</dc:creator>
  <cp:lastModifiedBy>Puche H</cp:lastModifiedBy>
  <cp:revision>6</cp:revision>
  <dcterms:created xsi:type="dcterms:W3CDTF">2023-12-17T19:10:01Z</dcterms:created>
  <dcterms:modified xsi:type="dcterms:W3CDTF">2023-12-29T07:34:59Z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